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70" r:id="rId4"/>
    <p:sldId id="277" r:id="rId5"/>
    <p:sldId id="257" r:id="rId6"/>
    <p:sldId id="281" r:id="rId7"/>
    <p:sldId id="271" r:id="rId8"/>
    <p:sldId id="259" r:id="rId9"/>
    <p:sldId id="272" r:id="rId10"/>
    <p:sldId id="283" r:id="rId11"/>
    <p:sldId id="282" r:id="rId12"/>
    <p:sldId id="288" r:id="rId13"/>
    <p:sldId id="261" r:id="rId14"/>
    <p:sldId id="289" r:id="rId15"/>
    <p:sldId id="285" r:id="rId16"/>
    <p:sldId id="286" r:id="rId17"/>
    <p:sldId id="290" r:id="rId18"/>
    <p:sldId id="291" r:id="rId19"/>
    <p:sldId id="292" r:id="rId20"/>
    <p:sldId id="293" r:id="rId21"/>
    <p:sldId id="294" r:id="rId22"/>
    <p:sldId id="296" r:id="rId23"/>
    <p:sldId id="295" r:id="rId24"/>
    <p:sldId id="297" r:id="rId25"/>
    <p:sldId id="298" r:id="rId26"/>
    <p:sldId id="301" r:id="rId27"/>
    <p:sldId id="300" r:id="rId28"/>
    <p:sldId id="287" r:id="rId29"/>
    <p:sldId id="268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33B"/>
    <a:srgbClr val="FFE181"/>
    <a:srgbClr val="FFC000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kemoore\Desktop\HIV%20Incidence%202015-20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dphfs\OCDSE$\HIVAIDS\2017%20Data\Charts%20on%20HIV%20Cases%202016_2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Continous</a:t>
            </a:r>
            <a:r>
              <a:rPr lang="en-US" baseline="0"/>
              <a:t> Count of HIV/AIDS Surveillance Numbers, 2014-2017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Sheet1!$B$31</c:f>
              <c:strCache>
                <c:ptCount val="1"/>
                <c:pt idx="0">
                  <c:v>Cuyahoga County Cases</c:v>
                </c:pt>
              </c:strCache>
            </c:strRef>
          </c:tx>
          <c:spPr>
            <a:solidFill>
              <a:srgbClr val="004B87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5605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Sheet1!$A$32:$A$35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Sheet1!$B$32:$B$35</c:f>
              <c:numCache>
                <c:formatCode>General</c:formatCode>
                <c:ptCount val="4"/>
                <c:pt idx="0">
                  <c:v>5040</c:v>
                </c:pt>
                <c:pt idx="1">
                  <c:v>5249</c:v>
                </c:pt>
                <c:pt idx="2">
                  <c:v>5447</c:v>
                </c:pt>
                <c:pt idx="3">
                  <c:v>5517</c:v>
                </c:pt>
              </c:numCache>
            </c:numRef>
          </c:val>
        </c:ser>
        <c:ser>
          <c:idx val="2"/>
          <c:order val="1"/>
          <c:tx>
            <c:strRef>
              <c:f>Sheet1!$C$31</c:f>
              <c:strCache>
                <c:ptCount val="1"/>
                <c:pt idx="0">
                  <c:v>Cleveland Cases</c:v>
                </c:pt>
              </c:strCache>
            </c:strRef>
          </c:tx>
          <c:spPr>
            <a:solidFill>
              <a:srgbClr val="CB333B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3718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Sheet1!$A$32:$A$35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Sheet1!$C$32:$C$35</c:f>
              <c:numCache>
                <c:formatCode>General</c:formatCode>
                <c:ptCount val="4"/>
                <c:pt idx="0">
                  <c:v>3378</c:v>
                </c:pt>
                <c:pt idx="1">
                  <c:v>3496</c:v>
                </c:pt>
                <c:pt idx="2">
                  <c:v>3613</c:v>
                </c:pt>
                <c:pt idx="3">
                  <c:v>3696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642112"/>
        <c:axId val="34424512"/>
      </c:barChart>
      <c:catAx>
        <c:axId val="5564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424512"/>
        <c:crosses val="autoZero"/>
        <c:auto val="1"/>
        <c:lblAlgn val="ctr"/>
        <c:lblOffset val="100"/>
        <c:noMultiLvlLbl val="0"/>
      </c:catAx>
      <c:valAx>
        <c:axId val="3442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564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New Cases of HIV in </a:t>
            </a:r>
          </a:p>
          <a:p>
            <a:pPr>
              <a:defRPr/>
            </a:pPr>
            <a:r>
              <a:rPr lang="en-US" dirty="0"/>
              <a:t>Cleveland/Cuyahoga County in Age </a:t>
            </a:r>
            <a:r>
              <a:rPr lang="en-US" dirty="0" smtClean="0"/>
              <a:t>21-24, 2010-2018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23311636659143"/>
          <c:y val="0.20678779559334745"/>
          <c:w val="0.62113663454202961"/>
          <c:h val="0.643876634064809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'[Chart in Microsoft PowerPoint]Sheet1'!$B$1</c:f>
              <c:strCache>
                <c:ptCount val="1"/>
                <c:pt idx="0">
                  <c:v>Total New Cases</c:v>
                </c:pt>
              </c:strCache>
            </c:strRef>
          </c:tx>
          <c:spPr>
            <a:solidFill>
              <a:srgbClr val="004B87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PowerPoint]Sheet1'!$A$2:$A$10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'[Chart in Microsoft PowerPoint]Sheet1'!$B$2:$B$10</c:f>
              <c:numCache>
                <c:formatCode>General</c:formatCode>
                <c:ptCount val="9"/>
                <c:pt idx="0">
                  <c:v>195</c:v>
                </c:pt>
                <c:pt idx="1">
                  <c:v>226</c:v>
                </c:pt>
                <c:pt idx="2">
                  <c:v>240</c:v>
                </c:pt>
                <c:pt idx="3">
                  <c:v>264</c:v>
                </c:pt>
                <c:pt idx="4">
                  <c:v>231</c:v>
                </c:pt>
                <c:pt idx="5">
                  <c:v>232</c:v>
                </c:pt>
                <c:pt idx="6">
                  <c:v>198</c:v>
                </c:pt>
                <c:pt idx="7">
                  <c:v>158</c:v>
                </c:pt>
                <c:pt idx="8">
                  <c:v>160</c:v>
                </c:pt>
              </c:numCache>
            </c:numRef>
          </c:val>
        </c:ser>
        <c:ser>
          <c:idx val="2"/>
          <c:order val="1"/>
          <c:tx>
            <c:strRef>
              <c:f>'[Chart in Microsoft PowerPoint]Sheet1'!$C$1</c:f>
              <c:strCache>
                <c:ptCount val="1"/>
                <c:pt idx="0">
                  <c:v>Total New Cases Age 20-24</c:v>
                </c:pt>
              </c:strCache>
            </c:strRef>
          </c:tx>
          <c:spPr>
            <a:solidFill>
              <a:srgbClr val="CB333B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PowerPoint]Sheet1'!$A$2:$A$10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'[Chart in Microsoft PowerPoint]Sheet1'!$C$2:$C$10</c:f>
              <c:numCache>
                <c:formatCode>General</c:formatCode>
                <c:ptCount val="9"/>
                <c:pt idx="0">
                  <c:v>37</c:v>
                </c:pt>
                <c:pt idx="1">
                  <c:v>41</c:v>
                </c:pt>
                <c:pt idx="2">
                  <c:v>49</c:v>
                </c:pt>
                <c:pt idx="3">
                  <c:v>53</c:v>
                </c:pt>
                <c:pt idx="4">
                  <c:v>62</c:v>
                </c:pt>
                <c:pt idx="5">
                  <c:v>60</c:v>
                </c:pt>
                <c:pt idx="6">
                  <c:v>58</c:v>
                </c:pt>
                <c:pt idx="7">
                  <c:v>31</c:v>
                </c:pt>
                <c:pt idx="8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64544"/>
        <c:axId val="114801408"/>
      </c:barChart>
      <c:catAx>
        <c:axId val="12836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accent6">
                <a:lumMod val="10000"/>
              </a:schemeClr>
            </a:solidFill>
          </a:ln>
        </c:spPr>
        <c:crossAx val="114801408"/>
        <c:crosses val="autoZero"/>
        <c:auto val="1"/>
        <c:lblAlgn val="ctr"/>
        <c:lblOffset val="100"/>
        <c:noMultiLvlLbl val="0"/>
      </c:catAx>
      <c:valAx>
        <c:axId val="114801408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New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6">
                <a:lumMod val="10000"/>
              </a:schemeClr>
            </a:solidFill>
          </a:ln>
        </c:spPr>
        <c:crossAx val="128364544"/>
        <c:crosses val="autoZero"/>
        <c:crossBetween val="between"/>
      </c:valAx>
      <c:spPr>
        <a:ln>
          <a:solidFill>
            <a:schemeClr val="accent6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8307483825347957"/>
          <c:y val="0.36890100601831549"/>
          <c:w val="0.20122570885535859"/>
          <c:h val="0.25235133743875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accent6">
              <a:lumMod val="1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10000"/>
                  </a:schemeClr>
                </a:solidFill>
              </a:defRPr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New HIV Cases Among</a:t>
            </a:r>
            <a:r>
              <a:rPr lang="en-US" baseline="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aseline="0" dirty="0" smtClean="0">
                <a:solidFill>
                  <a:schemeClr val="accent6">
                    <a:lumMod val="10000"/>
                  </a:schemeClr>
                </a:solidFill>
              </a:rPr>
              <a:t>Aged 24 and </a:t>
            </a:r>
            <a:r>
              <a:rPr lang="en-US" baseline="0" dirty="0">
                <a:solidFill>
                  <a:schemeClr val="accent6">
                    <a:lumMod val="10000"/>
                  </a:schemeClr>
                </a:solidFill>
              </a:rPr>
              <a:t>Younger, Cuyahoga County, </a:t>
            </a:r>
            <a:endParaRPr lang="en-US" baseline="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defRPr>
                <a:solidFill>
                  <a:schemeClr val="accent6">
                    <a:lumMod val="10000"/>
                  </a:schemeClr>
                </a:solidFill>
              </a:defRPr>
            </a:pPr>
            <a:r>
              <a:rPr lang="en-US" baseline="0" dirty="0" smtClean="0">
                <a:solidFill>
                  <a:schemeClr val="accent6">
                    <a:lumMod val="10000"/>
                  </a:schemeClr>
                </a:solidFill>
              </a:rPr>
              <a:t>2012-2018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926577656053862"/>
          <c:y val="0.23922509686289214"/>
          <c:w val="0.6598123930160904"/>
          <c:h val="0.614157936140335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'[Chart in Microsoft PowerPoint]Sheet1'!$B$52</c:f>
              <c:strCache>
                <c:ptCount val="1"/>
                <c:pt idx="0">
                  <c:v>New Cases 24yo and Younger</c:v>
                </c:pt>
              </c:strCache>
            </c:strRef>
          </c:tx>
          <c:spPr>
            <a:solidFill>
              <a:srgbClr val="CB333B"/>
            </a:solidFill>
            <a:ln>
              <a:solidFill>
                <a:srgbClr val="CB333B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PowerPoint]Sheet1'!$A$53:$A$59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'[Chart in Microsoft PowerPoint]Sheet1'!$B$53:$B$59</c:f>
              <c:numCache>
                <c:formatCode>General</c:formatCode>
                <c:ptCount val="7"/>
                <c:pt idx="0">
                  <c:v>51</c:v>
                </c:pt>
                <c:pt idx="1">
                  <c:v>61</c:v>
                </c:pt>
                <c:pt idx="2">
                  <c:v>71</c:v>
                </c:pt>
                <c:pt idx="3">
                  <c:v>76</c:v>
                </c:pt>
                <c:pt idx="4">
                  <c:v>74</c:v>
                </c:pt>
                <c:pt idx="5">
                  <c:v>47</c:v>
                </c:pt>
                <c:pt idx="6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129792"/>
        <c:axId val="69366848"/>
      </c:barChart>
      <c:catAx>
        <c:axId val="14012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r>
                  <a:rPr lang="en-US">
                    <a:solidFill>
                      <a:schemeClr val="accent6">
                        <a:lumMod val="10000"/>
                      </a:schemeClr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5835298413785236"/>
              <c:y val="0.93917672055698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6">
                <a:lumMod val="1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10000"/>
                  </a:schemeClr>
                </a:solidFill>
              </a:defRPr>
            </a:pPr>
            <a:endParaRPr lang="en-US"/>
          </a:p>
        </c:txPr>
        <c:crossAx val="69366848"/>
        <c:crosses val="autoZero"/>
        <c:auto val="1"/>
        <c:lblAlgn val="ctr"/>
        <c:lblOffset val="100"/>
        <c:noMultiLvlLbl val="0"/>
      </c:catAx>
      <c:valAx>
        <c:axId val="69366848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1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r>
                  <a:rPr lang="en-US">
                    <a:solidFill>
                      <a:schemeClr val="accent6">
                        <a:lumMod val="10000"/>
                      </a:schemeClr>
                    </a:solidFill>
                  </a:rPr>
                  <a:t>Number of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6">
                <a:lumMod val="1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10000"/>
                  </a:schemeClr>
                </a:solidFill>
              </a:defRPr>
            </a:pPr>
            <a:endParaRPr lang="en-US"/>
          </a:p>
        </c:txPr>
        <c:crossAx val="140129792"/>
        <c:crosses val="autoZero"/>
        <c:crossBetween val="between"/>
      </c:valAx>
      <c:spPr>
        <a:ln>
          <a:solidFill>
            <a:schemeClr val="accent6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8994773479402036"/>
          <c:y val="0.40077872618863819"/>
          <c:w val="0.18686385940887826"/>
          <c:h val="0.23933861208525406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6">
          <a:lumMod val="1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New Cases of HIV in the Northeast Region of Ohio, 2017-2018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033153750518023E-2"/>
          <c:y val="0.1732389701287339"/>
          <c:w val="0.73000932449233324"/>
          <c:h val="0.63936820397450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PowerPoint]Sheet1'!$B$29</c:f>
              <c:strCache>
                <c:ptCount val="1"/>
                <c:pt idx="0">
                  <c:v>Total New Cases 2017</c:v>
                </c:pt>
              </c:strCache>
            </c:strRef>
          </c:tx>
          <c:spPr>
            <a:solidFill>
              <a:srgbClr val="004B87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PowerPoint]Sheet1'!$A$30:$A$35</c:f>
              <c:strCache>
                <c:ptCount val="6"/>
                <c:pt idx="0">
                  <c:v>Ashtabula</c:v>
                </c:pt>
                <c:pt idx="1">
                  <c:v>Cuyahoga </c:v>
                </c:pt>
                <c:pt idx="2">
                  <c:v>Geauga</c:v>
                </c:pt>
                <c:pt idx="3">
                  <c:v>Lake</c:v>
                </c:pt>
                <c:pt idx="4">
                  <c:v>Lorain</c:v>
                </c:pt>
                <c:pt idx="5">
                  <c:v>Medina</c:v>
                </c:pt>
              </c:strCache>
            </c:strRef>
          </c:cat>
          <c:val>
            <c:numRef>
              <c:f>'[Chart in Microsoft PowerPoint]Sheet1'!$B$30:$B$35</c:f>
              <c:numCache>
                <c:formatCode>General</c:formatCode>
                <c:ptCount val="6"/>
                <c:pt idx="0">
                  <c:v>3</c:v>
                </c:pt>
                <c:pt idx="1">
                  <c:v>158</c:v>
                </c:pt>
                <c:pt idx="2">
                  <c:v>1</c:v>
                </c:pt>
                <c:pt idx="3">
                  <c:v>14</c:v>
                </c:pt>
                <c:pt idx="4">
                  <c:v>19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PowerPoint]Sheet1'!$C$29</c:f>
              <c:strCache>
                <c:ptCount val="1"/>
                <c:pt idx="0">
                  <c:v>Total New Cases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517692128189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19680434682506E-3"/>
                  <c:y val="-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756650833934497E-3"/>
                  <c:y val="3.8314176245210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49804300778192E-2"/>
                  <c:y val="-9.3961171520226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51747478933554E-2"/>
                  <c:y val="-8.210432029329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51747478933554E-2"/>
                  <c:y val="-2.9192184310294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PowerPoint]Sheet1'!$A$30:$A$35</c:f>
              <c:strCache>
                <c:ptCount val="6"/>
                <c:pt idx="0">
                  <c:v>Ashtabula</c:v>
                </c:pt>
                <c:pt idx="1">
                  <c:v>Cuyahoga </c:v>
                </c:pt>
                <c:pt idx="2">
                  <c:v>Geauga</c:v>
                </c:pt>
                <c:pt idx="3">
                  <c:v>Lake</c:v>
                </c:pt>
                <c:pt idx="4">
                  <c:v>Lorain</c:v>
                </c:pt>
                <c:pt idx="5">
                  <c:v>Medina</c:v>
                </c:pt>
              </c:strCache>
            </c:strRef>
          </c:cat>
          <c:val>
            <c:numRef>
              <c:f>'[Chart in Microsoft PowerPoint]Sheet1'!$C$30:$C$35</c:f>
              <c:numCache>
                <c:formatCode>General</c:formatCode>
                <c:ptCount val="6"/>
                <c:pt idx="0">
                  <c:v>3</c:v>
                </c:pt>
                <c:pt idx="1">
                  <c:v>160</c:v>
                </c:pt>
                <c:pt idx="2">
                  <c:v>0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112768"/>
        <c:axId val="128280832"/>
        <c:axId val="0"/>
      </c:bar3DChart>
      <c:catAx>
        <c:axId val="15811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County</a:t>
                </a:r>
              </a:p>
            </c:rich>
          </c:tx>
          <c:layout>
            <c:manualLayout>
              <c:xMode val="edge"/>
              <c:yMode val="edge"/>
              <c:x val="0.41177537182852136"/>
              <c:y val="0.92959393006908619"/>
            </c:manualLayout>
          </c:layout>
          <c:overlay val="0"/>
        </c:title>
        <c:majorTickMark val="out"/>
        <c:minorTickMark val="none"/>
        <c:tickLblPos val="nextTo"/>
        <c:spPr>
          <a:ln>
            <a:solidFill>
              <a:schemeClr val="accent6">
                <a:lumMod val="10000"/>
              </a:schemeClr>
            </a:solidFill>
          </a:ln>
        </c:spPr>
        <c:crossAx val="128280832"/>
        <c:crosses val="autoZero"/>
        <c:auto val="1"/>
        <c:lblAlgn val="ctr"/>
        <c:lblOffset val="100"/>
        <c:noMultiLvlLbl val="0"/>
      </c:catAx>
      <c:valAx>
        <c:axId val="128280832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1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4.7611663673619742E-2"/>
              <c:y val="0.407905053534974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6">
                <a:lumMod val="10000"/>
              </a:schemeClr>
            </a:solidFill>
          </a:ln>
        </c:spPr>
        <c:crossAx val="158112768"/>
        <c:crosses val="autoZero"/>
        <c:crossBetween val="between"/>
      </c:valAx>
      <c:spPr>
        <a:ln>
          <a:solidFill>
            <a:schemeClr val="accent6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0948687664041996"/>
          <c:y val="0.30762066200058324"/>
          <c:w val="0.19051304943592465"/>
          <c:h val="0.138566386098289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accent6">
              <a:lumMod val="10000"/>
            </a:schemeClr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dPt>
            <c:idx val="1"/>
            <c:bubble3D val="0"/>
            <c:spPr>
              <a:solidFill>
                <a:srgbClr val="004B87"/>
              </a:solidFill>
              <a:ln>
                <a:solidFill>
                  <a:srgbClr val="004B87"/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rgbClr val="FFE181"/>
              </a:solidFill>
              <a:ln>
                <a:solidFill>
                  <a:srgbClr val="FFE181"/>
                </a:solidFill>
              </a:ln>
            </c:spPr>
          </c:dPt>
          <c:dPt>
            <c:idx val="9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c:spPr>
          </c:dPt>
          <c:dPt>
            <c:idx val="1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6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6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6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6">
                            <a:lumMod val="10000"/>
                          </a:schemeClr>
                        </a:solidFill>
                      </a:rPr>
                      <a:t>0.5%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6">
                            <a:lumMod val="10000"/>
                          </a:schemeClr>
                        </a:solidFill>
                      </a:rPr>
                      <a:t>0.2%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6">
                            <a:lumMod val="10000"/>
                          </a:schemeClr>
                        </a:solidFill>
                      </a:rPr>
                      <a:t>0.2%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6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'Facility Type_county'!$A$25:$A$34</c:f>
              <c:strCache>
                <c:ptCount val="10"/>
                <c:pt idx="0">
                  <c:v>Hospital</c:v>
                </c:pt>
                <c:pt idx="1">
                  <c:v>Other Organization</c:v>
                </c:pt>
                <c:pt idx="2">
                  <c:v>HIV Counseling and Testing Site</c:v>
                </c:pt>
                <c:pt idx="3">
                  <c:v>Clinic</c:v>
                </c:pt>
                <c:pt idx="4">
                  <c:v>Family Planning, Prenatal, or OB/GYN</c:v>
                </c:pt>
                <c:pt idx="5">
                  <c:v>Private Physicians Office</c:v>
                </c:pt>
                <c:pt idx="6">
                  <c:v>Mental Health Provider</c:v>
                </c:pt>
                <c:pt idx="7">
                  <c:v>Correctional Facility</c:v>
                </c:pt>
                <c:pt idx="8">
                  <c:v>ER or Urgent Care</c:v>
                </c:pt>
                <c:pt idx="9">
                  <c:v>Job Corp</c:v>
                </c:pt>
              </c:strCache>
            </c:strRef>
          </c:cat>
          <c:val>
            <c:numRef>
              <c:f>'Facility Type_county'!$B$25:$B$34</c:f>
              <c:numCache>
                <c:formatCode>0.0%</c:formatCode>
                <c:ptCount val="10"/>
                <c:pt idx="0">
                  <c:v>0.54151624548736466</c:v>
                </c:pt>
                <c:pt idx="1">
                  <c:v>0.14620938628158844</c:v>
                </c:pt>
                <c:pt idx="2">
                  <c:v>5.4151624548736461E-2</c:v>
                </c:pt>
                <c:pt idx="3">
                  <c:v>4.4999999999999998E-2</c:v>
                </c:pt>
                <c:pt idx="4">
                  <c:v>2.1000000000000001E-2</c:v>
                </c:pt>
                <c:pt idx="5">
                  <c:v>1.263537906137184E-2</c:v>
                </c:pt>
                <c:pt idx="6">
                  <c:v>7.2202166064981952E-3</c:v>
                </c:pt>
                <c:pt idx="7">
                  <c:v>5.415162454873646E-3</c:v>
                </c:pt>
                <c:pt idx="8">
                  <c:v>1.8050541516245488E-3</c:v>
                </c:pt>
                <c:pt idx="9">
                  <c:v>1.8050541516245488E-3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6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Total</a:t>
            </a:r>
            <a:r>
              <a:rPr lang="en-US" baseline="0" dirty="0"/>
              <a:t> Persons Living with HIV/AIDS in </a:t>
            </a:r>
            <a:r>
              <a:rPr lang="en-US" dirty="0"/>
              <a:t>Cuyahoga County,</a:t>
            </a:r>
            <a:r>
              <a:rPr lang="en-US" baseline="0" dirty="0"/>
              <a:t> 2014-2017</a:t>
            </a:r>
            <a:endParaRPr lang="en-US" dirty="0"/>
          </a:p>
        </c:rich>
      </c:tx>
      <c:layout>
        <c:manualLayout>
          <c:xMode val="edge"/>
          <c:yMode val="edge"/>
          <c:x val="4.7468384633738966E-2"/>
          <c:y val="2.631578947368420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'[Charts on HIV Cases 2016_2.xlsx]Sheet1'!$Q$31</c:f>
              <c:strCache>
                <c:ptCount val="1"/>
                <c:pt idx="0">
                  <c:v>Cuyahoga County Cases</c:v>
                </c:pt>
              </c:strCache>
            </c:strRef>
          </c:tx>
          <c:spPr>
            <a:solidFill>
              <a:srgbClr val="CB333B"/>
            </a:solidFill>
            <a:ln>
              <a:solidFill>
                <a:srgbClr val="CB333B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'[Charts on HIV Cases 2016_2.xlsx]Sheet1'!$P$32:$P$35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'[Charts on HIV Cases 2016_2.xlsx]Sheet1'!$Q$32:$Q$35</c:f>
              <c:numCache>
                <c:formatCode>#,##0</c:formatCode>
                <c:ptCount val="4"/>
                <c:pt idx="0">
                  <c:v>4504</c:v>
                </c:pt>
                <c:pt idx="1">
                  <c:v>4591</c:v>
                </c:pt>
                <c:pt idx="2">
                  <c:v>4797</c:v>
                </c:pt>
                <c:pt idx="3">
                  <c:v>4940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82592"/>
        <c:axId val="128311296"/>
      </c:barChart>
      <c:catAx>
        <c:axId val="15838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311296"/>
        <c:crosses val="autoZero"/>
        <c:auto val="1"/>
        <c:lblAlgn val="ctr"/>
        <c:lblOffset val="100"/>
        <c:noMultiLvlLbl val="0"/>
      </c:catAx>
      <c:valAx>
        <c:axId val="128311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58382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Cases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1300729119585128"/>
                  <c:y val="1.1782034222325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0276125793943428E-2"/>
                  <c:y val="-1.19790199388509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378047623565127E-3"/>
                  <c:y val="3.5542538889955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2673121297904228E-2"/>
                  <c:y val="-4.67851900139065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252848680923948E-2"/>
                  <c:y val="-6.31891214406118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Congenital</c:v>
                </c:pt>
                <c:pt idx="1">
                  <c:v>Early</c:v>
                </c:pt>
                <c:pt idx="2">
                  <c:v>Primary</c:v>
                </c:pt>
                <c:pt idx="3">
                  <c:v>Secondary</c:v>
                </c:pt>
                <c:pt idx="4">
                  <c:v>Unknown Duration or Late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41</c:v>
                </c:pt>
                <c:pt idx="2">
                  <c:v>34</c:v>
                </c:pt>
                <c:pt idx="3">
                  <c:v>61</c:v>
                </c:pt>
                <c:pt idx="4">
                  <c:v>159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2458021060622"/>
          <c:y val="0.17632097817041162"/>
          <c:w val="0.58207855042216106"/>
          <c:h val="0.785569425772997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Cases</c:v>
                </c:pt>
              </c:strCache>
            </c:strRef>
          </c:tx>
          <c:dPt>
            <c:idx val="0"/>
            <c:bubble3D val="0"/>
            <c:spPr>
              <a:solidFill>
                <a:srgbClr val="CB333B"/>
              </a:solidFill>
              <a:ln>
                <a:solidFill>
                  <a:srgbClr val="CB333B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7.6751731334787965E-2"/>
                  <c:y val="8.49526278727354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9121525471966592E-2"/>
                  <c:y val="4.2810959605659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378047623565127E-3"/>
                  <c:y val="3.5542538889955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3998197514467322E-2"/>
                  <c:y val="8.12976121887203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252848680923948E-2"/>
                  <c:y val="-6.31891214406118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4"/>
                <c:pt idx="0">
                  <c:v>HIV+</c:v>
                </c:pt>
                <c:pt idx="1">
                  <c:v>HIV-</c:v>
                </c:pt>
                <c:pt idx="2">
                  <c:v>Did not ask</c:v>
                </c:pt>
                <c:pt idx="3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118</c:v>
                </c:pt>
                <c:pt idx="1">
                  <c:v>155</c:v>
                </c:pt>
                <c:pt idx="2">
                  <c:v>4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0.03509</cdr:x>
      <cdr:y>0.90476</cdr:y>
    </cdr:from>
    <cdr:to>
      <cdr:x>0.49123</cdr:x>
      <cdr:y>0.98413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04800" y="4343400"/>
          <a:ext cx="39624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rPr>
            <a:t>*2018 data are preliminary</a:t>
          </a:r>
          <a:endParaRPr lang="en-US" dirty="0">
            <a:solidFill>
              <a:schemeClr val="accent6">
                <a:lumMod val="10000"/>
              </a:schemeClr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4DE4-FC56-4EEC-8C12-94DAAF6B94CF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CA55-73A3-40F7-B7EE-13BF9C94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9CE2DF-E74B-4BDD-A060-E9DD71F0779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0251C2-6169-4E6D-9111-DF99BD1D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251C2-6169-4E6D-9111-DF99BD1D35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5517/1,263,189</a:t>
            </a:r>
            <a:r>
              <a:rPr lang="en-US" baseline="0" dirty="0" smtClean="0"/>
              <a:t> x 100,000 = 436.8</a:t>
            </a:r>
          </a:p>
          <a:p>
            <a:r>
              <a:rPr lang="en-US" baseline="0" dirty="0" smtClean="0"/>
              <a:t>3696/390,584 x 100,000 = 946.3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251C2-6169-4E6D-9111-DF99BD1D35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6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251C2-6169-4E6D-9111-DF99BD1D35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6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251C2-6169-4E6D-9111-DF99BD1D35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251C2-6169-4E6D-9111-DF99BD1D35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6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CFFD06-DEE5-4226-8997-5943CE86E3B5}" type="datetime1">
              <a:rPr lang="en-US" smtClean="0"/>
              <a:t>5/16/2019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6E8E-171C-48E4-A2EB-06084A913F0A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C4D4-BC57-4251-AA1C-2DA7A1A66B59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C683-0915-4B3F-B98D-5ABF5DC90401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68453-2FC6-46AF-8530-4B2BA3DCA2B6}" type="datetime1">
              <a:rPr lang="en-US" smtClean="0"/>
              <a:t>5/16/2019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CFF2-8F1B-4492-A8C2-AD2B6AD060BC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CB8E-94CE-481D-B83C-A7CCB9390213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C6E6-03B6-48CE-A0BB-E5270617ECD7}" type="datetime1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609D-2547-4203-AD8A-51C6E305F610}" type="datetime1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167D-C41B-4918-9A2B-128205F517EC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03C6-2833-499F-A1CB-7E9C78F47282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1E37C9-B877-46D1-AAFA-E046A5A16C07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80FD218-5941-422B-94B1-EF3BAA5EE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kromig@city.cleveland.oh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6019800" cy="29718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500" dirty="0" smtClean="0"/>
              <a:t>Cleveland Department of Public Health</a:t>
            </a:r>
          </a:p>
          <a:p>
            <a:r>
              <a:rPr lang="en-US" sz="2500" dirty="0" smtClean="0"/>
              <a:t>Office of Communicable Disease Surveillance and Epidemiology</a:t>
            </a:r>
          </a:p>
          <a:p>
            <a:endParaRPr lang="en-US" sz="2500" dirty="0"/>
          </a:p>
          <a:p>
            <a:r>
              <a:rPr lang="en-US" sz="2500" dirty="0" smtClean="0"/>
              <a:t>Presented by: </a:t>
            </a:r>
          </a:p>
          <a:p>
            <a:r>
              <a:rPr lang="en-US" sz="2500" dirty="0" smtClean="0"/>
              <a:t>Katie Romig, MPH, SIT</a:t>
            </a:r>
          </a:p>
          <a:p>
            <a:r>
              <a:rPr lang="en-US" sz="2500" dirty="0" smtClean="0"/>
              <a:t>Chief Epidemiologist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May 16, 2019</a:t>
            </a:r>
            <a:endParaRPr lang="en-US" sz="25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324600" cy="1828800"/>
          </a:xfrm>
        </p:spPr>
        <p:txBody>
          <a:bodyPr/>
          <a:lstStyle/>
          <a:p>
            <a:r>
              <a:rPr lang="en-US" dirty="0" smtClean="0"/>
              <a:t>2017 HIV/AIDS Epidemiology profile</a:t>
            </a:r>
            <a:br>
              <a:rPr lang="en-US" dirty="0" smtClean="0"/>
            </a:br>
            <a:r>
              <a:rPr lang="en-US" sz="2800" dirty="0" smtClean="0"/>
              <a:t>Cleveland/</a:t>
            </a:r>
            <a:r>
              <a:rPr lang="en-US" sz="2800" dirty="0" err="1" smtClean="0"/>
              <a:t>cuyahoga</a:t>
            </a:r>
            <a:r>
              <a:rPr lang="en-US" sz="2800" dirty="0" smtClean="0"/>
              <a:t> county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8" y="2209800"/>
            <a:ext cx="142875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6" y="838200"/>
            <a:ext cx="1667694" cy="8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</a:t>
            </a:r>
            <a:r>
              <a:rPr lang="en-US" dirty="0" err="1" smtClean="0"/>
              <a:t>Hiv</a:t>
            </a:r>
            <a:r>
              <a:rPr lang="en-US" dirty="0" smtClean="0"/>
              <a:t> cases by municipality, </a:t>
            </a:r>
            <a:r>
              <a:rPr lang="en-US" dirty="0" err="1" smtClean="0"/>
              <a:t>cuyahoga</a:t>
            </a:r>
            <a:r>
              <a:rPr lang="en-US" dirty="0" smtClean="0"/>
              <a:t> county</a:t>
            </a:r>
            <a:endParaRPr lang="en-US" dirty="0"/>
          </a:p>
        </p:txBody>
      </p:sp>
      <p:pic>
        <p:nvPicPr>
          <p:cNvPr id="1026" name="Picture 2" descr="C:\Users\Spikemoore\Desktop\2015-2017 Municipality H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2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6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HIV Cases by zip code</a:t>
            </a:r>
            <a:endParaRPr lang="en-US" dirty="0"/>
          </a:p>
        </p:txBody>
      </p:sp>
      <p:pic>
        <p:nvPicPr>
          <p:cNvPr id="1026" name="Picture 2" descr="C:\Users\Spikemoore\Desktop\2015-2017 Zip Code H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055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6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</a:t>
            </a:r>
            <a:r>
              <a:rPr lang="en-US" dirty="0" err="1" smtClean="0"/>
              <a:t>Hiv</a:t>
            </a:r>
            <a:r>
              <a:rPr lang="en-US" dirty="0" smtClean="0"/>
              <a:t> cases by neighborhood, </a:t>
            </a:r>
            <a:r>
              <a:rPr lang="en-US" dirty="0" err="1" smtClean="0"/>
              <a:t>cleveland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781800" cy="52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2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65% (n=103) </a:t>
            </a:r>
            <a:r>
              <a:rPr lang="en-US" dirty="0"/>
              <a:t>of cases were males who reported having sexual contact with another male (MSM) in the 12 months prior to diagnosis. 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42% (n=67) of </a:t>
            </a:r>
            <a:r>
              <a:rPr lang="en-US" dirty="0"/>
              <a:t>cases reported </a:t>
            </a:r>
            <a:r>
              <a:rPr lang="en-US" dirty="0" smtClean="0"/>
              <a:t>that were African American, had MSM exposure within the 12 months prior to diagnosis.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19% (n=30) of </a:t>
            </a:r>
            <a:r>
              <a:rPr lang="en-US" dirty="0"/>
              <a:t>cases had a history of a sexually transmitted </a:t>
            </a:r>
            <a:r>
              <a:rPr lang="en-US" dirty="0" smtClean="0"/>
              <a:t>infection (STI). 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18% (n= 29) of cases were co-infected with syphilis at the time they were also diagnosed with HIV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Cuyahoga county, risk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074206"/>
              </p:ext>
            </p:extLst>
          </p:nvPr>
        </p:nvGraphicFramePr>
        <p:xfrm>
          <a:off x="304800" y="17526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7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Persons living with HIV/AIDS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6" y="838200"/>
            <a:ext cx="1667694" cy="8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4,940 people are currently living with HIV/AIDS in Cuyahoga County</a:t>
            </a:r>
          </a:p>
          <a:p>
            <a:pPr lvl="1"/>
            <a:r>
              <a:rPr lang="en-US" dirty="0" smtClean="0"/>
              <a:t>2,543 people are currently living with HIV in Cuyahoga County</a:t>
            </a:r>
          </a:p>
          <a:p>
            <a:pPr lvl="1"/>
            <a:r>
              <a:rPr lang="en-US" dirty="0" smtClean="0"/>
              <a:t>2,397 people are currently living with AIDS in Cuyahoga County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Persons living with HIV and AIDS in Cuyahoga County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093539"/>
              </p:ext>
            </p:extLst>
          </p:nvPr>
        </p:nvGraphicFramePr>
        <p:xfrm>
          <a:off x="1524000" y="3276600"/>
          <a:ext cx="6324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36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sexually transmitted infections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6" y="838200"/>
            <a:ext cx="1667694" cy="8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6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syphilis by zip code, Cuyahoga county</a:t>
            </a:r>
            <a:endParaRPr lang="en-US" dirty="0"/>
          </a:p>
        </p:txBody>
      </p:sp>
      <p:pic>
        <p:nvPicPr>
          <p:cNvPr id="1026" name="Picture 2" descr="X:\STI\Maps and Shapefiles\Syphilis by Zip Code 2015-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50837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8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698830"/>
              </p:ext>
            </p:extLst>
          </p:nvPr>
        </p:nvGraphicFramePr>
        <p:xfrm>
          <a:off x="228600" y="3733800"/>
          <a:ext cx="4216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cases of syphilis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228600" y="3124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New Syphilis Diagnoses by Stage, Cuyahoga County, 2018</a:t>
            </a:r>
            <a:endParaRPr lang="en-US" sz="16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147006"/>
              </p:ext>
            </p:extLst>
          </p:nvPr>
        </p:nvGraphicFramePr>
        <p:xfrm>
          <a:off x="4419600" y="3581400"/>
          <a:ext cx="4216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4533900" y="3124200"/>
            <a:ext cx="432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HIV Coinfection Status Among Newly Diagnosed Syphilis Cases, Cuyahoga County, 2018</a:t>
            </a:r>
            <a:endParaRPr lang="en-US" sz="16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0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Newly Diagnosed Cases</a:t>
            </a:r>
            <a:endParaRPr lang="en-US" sz="3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6" y="838200"/>
            <a:ext cx="1667694" cy="8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10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of </a:t>
            </a:r>
            <a:r>
              <a:rPr lang="en-US" dirty="0" smtClean="0"/>
              <a:t>chlamydia by </a:t>
            </a:r>
            <a:r>
              <a:rPr lang="en-US" dirty="0"/>
              <a:t>zip code, </a:t>
            </a:r>
            <a:r>
              <a:rPr lang="en-US" dirty="0" err="1"/>
              <a:t>cuyahoga</a:t>
            </a:r>
            <a:r>
              <a:rPr lang="en-US" dirty="0"/>
              <a:t> county</a:t>
            </a:r>
          </a:p>
        </p:txBody>
      </p:sp>
      <p:pic>
        <p:nvPicPr>
          <p:cNvPr id="2050" name="Picture 2" descr="X:\STI\Maps and Shapefiles\Chlamydia by Zip Code labels 2015-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9755"/>
            <a:ext cx="6934200" cy="53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8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new </a:t>
            </a:r>
            <a:r>
              <a:rPr lang="en-US" dirty="0" smtClean="0"/>
              <a:t>chlamydia cases </a:t>
            </a:r>
            <a:r>
              <a:rPr lang="en-US" dirty="0"/>
              <a:t>by county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829" y="2971800"/>
            <a:ext cx="8194708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752600"/>
            <a:ext cx="875713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2449" y="2743200"/>
            <a:ext cx="5144951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830" y="3810000"/>
            <a:ext cx="8194708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4800600"/>
            <a:ext cx="10668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of </a:t>
            </a:r>
            <a:r>
              <a:rPr lang="en-US" dirty="0" smtClean="0"/>
              <a:t>gonorrhea by </a:t>
            </a:r>
            <a:r>
              <a:rPr lang="en-US" dirty="0"/>
              <a:t>zip code, </a:t>
            </a:r>
            <a:r>
              <a:rPr lang="en-US" dirty="0" err="1"/>
              <a:t>cuyahoga</a:t>
            </a:r>
            <a:r>
              <a:rPr lang="en-US" dirty="0"/>
              <a:t> county</a:t>
            </a:r>
          </a:p>
        </p:txBody>
      </p:sp>
      <p:pic>
        <p:nvPicPr>
          <p:cNvPr id="5122" name="Picture 2" descr="X:\STI\Maps and Shapefiles\Gonorrhea by Zip Code labels 2015-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93519"/>
            <a:ext cx="6858000" cy="52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4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4602"/>
            <a:ext cx="8839200" cy="45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new gonorrhea cases by county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100" y="3276600"/>
            <a:ext cx="81915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" y="3032760"/>
            <a:ext cx="61341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182705"/>
            <a:ext cx="792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9180" y="4876800"/>
            <a:ext cx="792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5334000"/>
            <a:ext cx="411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</a:t>
            </a:r>
            <a:r>
              <a:rPr lang="en-US" dirty="0" smtClean="0"/>
              <a:t>behaviors among youth in Cuyahoga county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6" y="838200"/>
            <a:ext cx="1667694" cy="8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7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676400"/>
            <a:ext cx="4191000" cy="440740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Since 2009,</a:t>
            </a:r>
          </a:p>
          <a:p>
            <a:r>
              <a:rPr lang="en-US" dirty="0" smtClean="0"/>
              <a:t>Fewer HS students </a:t>
            </a:r>
            <a:r>
              <a:rPr lang="en-US" dirty="0" smtClean="0"/>
              <a:t>report </a:t>
            </a:r>
            <a:r>
              <a:rPr lang="en-US" dirty="0" smtClean="0"/>
              <a:t>ever having had intercourse </a:t>
            </a:r>
          </a:p>
          <a:p>
            <a:r>
              <a:rPr lang="en-US" dirty="0" smtClean="0"/>
              <a:t>Half as many HS students report having had intercourse with 4 or more people </a:t>
            </a:r>
          </a:p>
          <a:p>
            <a:r>
              <a:rPr lang="en-US" dirty="0" smtClean="0"/>
              <a:t>The proportion who are currently active remains the same</a:t>
            </a:r>
          </a:p>
          <a:p>
            <a:r>
              <a:rPr lang="en-US" dirty="0" smtClean="0"/>
              <a:t>Since 2009, </a:t>
            </a:r>
            <a:r>
              <a:rPr lang="en-US" dirty="0" smtClean="0"/>
              <a:t>fewer </a:t>
            </a:r>
            <a:r>
              <a:rPr lang="en-US" dirty="0" smtClean="0"/>
              <a:t>youth </a:t>
            </a:r>
            <a:r>
              <a:rPr lang="en-US" dirty="0" smtClean="0"/>
              <a:t>report </a:t>
            </a:r>
            <a:r>
              <a:rPr lang="en-US" dirty="0" smtClean="0"/>
              <a:t>condom </a:t>
            </a:r>
            <a:r>
              <a:rPr lang="en-US" dirty="0" smtClean="0"/>
              <a:t>use the last time they had intercourse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 Youth risk behavior survey, </a:t>
            </a:r>
            <a:r>
              <a:rPr lang="en-US" dirty="0" err="1" smtClean="0"/>
              <a:t>cuyahoga</a:t>
            </a:r>
            <a:r>
              <a:rPr lang="en-US" dirty="0" smtClean="0"/>
              <a:t> county, 2009-2017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24376" cy="3629189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358140" y="6374115"/>
            <a:ext cx="67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Source: Prevention Research Center for Healthy Neighborhoods at Case Western Reserve University (2018)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5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676400"/>
            <a:ext cx="4191000" cy="44074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dirty="0" smtClean="0"/>
              <a:t>Cleveland HS students and Inner Ring East side students were more likely to</a:t>
            </a:r>
          </a:p>
          <a:p>
            <a:pPr lvl="1"/>
            <a:r>
              <a:rPr lang="en-US" dirty="0" smtClean="0"/>
              <a:t>Have ever </a:t>
            </a:r>
            <a:r>
              <a:rPr lang="en-US" dirty="0" smtClean="0"/>
              <a:t>had sex</a:t>
            </a:r>
          </a:p>
          <a:p>
            <a:pPr lvl="1"/>
            <a:r>
              <a:rPr lang="en-US" dirty="0" smtClean="0"/>
              <a:t>Had sex before age 13</a:t>
            </a:r>
          </a:p>
          <a:p>
            <a:pPr lvl="1"/>
            <a:r>
              <a:rPr lang="en-US" dirty="0" smtClean="0"/>
              <a:t>Had sex with 4 or more people</a:t>
            </a:r>
          </a:p>
          <a:p>
            <a:pPr marL="45720" indent="0">
              <a:buNone/>
            </a:pPr>
            <a:r>
              <a:rPr lang="en-US" dirty="0" smtClean="0"/>
              <a:t>And were less likely to</a:t>
            </a:r>
            <a:endParaRPr lang="en-US" dirty="0"/>
          </a:p>
          <a:p>
            <a:pPr lvl="1"/>
            <a:r>
              <a:rPr lang="en-US" dirty="0" smtClean="0"/>
              <a:t>Have used a condom during last intercourse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Outer Ring East side students were more likely to</a:t>
            </a:r>
          </a:p>
          <a:p>
            <a:pPr lvl="1"/>
            <a:r>
              <a:rPr lang="en-US" dirty="0" smtClean="0"/>
              <a:t>Have drank alcohol or used drugs before having intercourse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 Youth risk behavior survey, </a:t>
            </a:r>
            <a:r>
              <a:rPr lang="en-US" dirty="0" err="1" smtClean="0"/>
              <a:t>cuyahoga</a:t>
            </a:r>
            <a:r>
              <a:rPr lang="en-US" dirty="0" smtClean="0"/>
              <a:t> county, 2009-2017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58140" y="6374115"/>
            <a:ext cx="67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Source: Prevention Research Center for Healthy Neighborhoods at Case Western Reserve University (2018)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2362200"/>
            <a:ext cx="4453338" cy="3286495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19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133600"/>
            <a:ext cx="4191000" cy="39502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Since 2009,</a:t>
            </a:r>
          </a:p>
          <a:p>
            <a:r>
              <a:rPr lang="en-US" dirty="0" smtClean="0"/>
              <a:t>Significantly fewer HS students report being taught about AIDS or HIV in school</a:t>
            </a:r>
          </a:p>
          <a:p>
            <a:r>
              <a:rPr lang="en-US" dirty="0" smtClean="0"/>
              <a:t>Significantly fewer HS students reported having an adult in the family talk about expectations regarding sex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 Youth risk behavior survey, </a:t>
            </a:r>
            <a:r>
              <a:rPr lang="en-US" dirty="0" err="1" smtClean="0"/>
              <a:t>cuyahoga</a:t>
            </a:r>
            <a:r>
              <a:rPr lang="en-US" dirty="0" smtClean="0"/>
              <a:t> county, 2009-2017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58140" y="6374115"/>
            <a:ext cx="67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Source: Prevention Research Center for Healthy Neighborhoods at Case Western Reserve University (2018)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315800" cy="18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600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Comments/questions/suggestions</a:t>
            </a:r>
            <a:endParaRPr lang="en-US" dirty="0"/>
          </a:p>
        </p:txBody>
      </p:sp>
      <p:pic>
        <p:nvPicPr>
          <p:cNvPr id="1026" name="Picture 2" descr="C:\Users\Kromig\AppData\Local\Microsoft\Windows\Temporary Internet Files\Content.IE5\FKJJHYJB\signo-de-interrogacion-rojo-circulo-de-clip-art_42835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44" y="2133599"/>
            <a:ext cx="3986185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1"/>
            <a:ext cx="8839200" cy="440740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  Contact Info: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 Katie Romig, MPH, SIT	          Stephanie Pike Moore, MPH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  <a:hlinkClick r:id="rId2"/>
              </a:rPr>
              <a:t>kromig@city.cleveland.oh.us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u="sng" dirty="0" smtClean="0">
                <a:solidFill>
                  <a:schemeClr val="tx1"/>
                </a:solidFill>
              </a:rPr>
              <a:t>spikemoore@city.cleveland.oh.us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Office: 216-420-7743                   Office: 216-664-4616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sz="1400" dirty="0" smtClean="0"/>
          </a:p>
          <a:p>
            <a:pPr marL="45720" indent="0">
              <a:buNone/>
            </a:pPr>
            <a:endParaRPr lang="en-US" sz="1400" dirty="0"/>
          </a:p>
          <a:p>
            <a:pPr marL="45720" indent="0">
              <a:buNone/>
            </a:pPr>
            <a:endParaRPr lang="en-US" sz="1400" dirty="0" smtClean="0"/>
          </a:p>
          <a:p>
            <a:pPr marL="45720" indent="0">
              <a:buNone/>
            </a:pPr>
            <a:r>
              <a:rPr lang="en-US" sz="1400" dirty="0" smtClean="0"/>
              <a:t>   Data Source: Ohio Department of Health, Ohio Disease 	Reporting System (ODRS)</a:t>
            </a:r>
          </a:p>
          <a:p>
            <a:pPr marL="45720" indent="0">
              <a:buNone/>
            </a:pPr>
            <a:endParaRPr lang="en-US" sz="1400" dirty="0"/>
          </a:p>
          <a:p>
            <a:pPr marL="45720" indent="0">
              <a:buNone/>
            </a:pPr>
            <a:endParaRPr lang="en-US" sz="1400" dirty="0" smtClean="0"/>
          </a:p>
          <a:p>
            <a:pPr marL="4572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*Numbers may change if additional information is obtained.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1632526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610601" cy="440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2017 there were 158 new HIV/AIDS cases reported; 105 (67%) were residents of Cleveland at the time of diagnosis</a:t>
            </a:r>
          </a:p>
          <a:p>
            <a:endParaRPr lang="en-US" dirty="0"/>
          </a:p>
          <a:p>
            <a:r>
              <a:rPr lang="en-US" dirty="0" smtClean="0"/>
              <a:t>85% (n=134) of new cases were male</a:t>
            </a:r>
          </a:p>
          <a:p>
            <a:endParaRPr lang="en-US" dirty="0" smtClean="0"/>
          </a:p>
          <a:p>
            <a:r>
              <a:rPr lang="en-US" dirty="0" smtClean="0"/>
              <a:t>Highest number of new cases were under 30 years old (n=93); 62 (67%) of them were Cleveland residents at time of diagnosis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68% (n=107) of the cases were African-American; 59% (n=93) of the new cases were among African-American males.</a:t>
            </a:r>
          </a:p>
          <a:p>
            <a:endParaRPr lang="en-US" dirty="0" smtClean="0"/>
          </a:p>
          <a:p>
            <a:r>
              <a:rPr lang="en-US" dirty="0" smtClean="0"/>
              <a:t>78% (n=103) </a:t>
            </a:r>
            <a:r>
              <a:rPr lang="en-US" dirty="0"/>
              <a:t>of cases were males who reported having sexual contact with another male (MSM) in the 12 months prior to diagnosis.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Cleveland/Cuyahoga County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HIV Cases by residency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089"/>
              </p:ext>
            </p:extLst>
          </p:nvPr>
        </p:nvGraphicFramePr>
        <p:xfrm>
          <a:off x="609601" y="1828803"/>
          <a:ext cx="7315198" cy="4648196"/>
        </p:xfrm>
        <a:graphic>
          <a:graphicData uri="http://schemas.openxmlformats.org/drawingml/2006/table">
            <a:tbl>
              <a:tblPr/>
              <a:tblGrid>
                <a:gridCol w="1448260"/>
                <a:gridCol w="1526242"/>
                <a:gridCol w="1526242"/>
                <a:gridCol w="1407227"/>
                <a:gridCol w="1407227"/>
              </a:tblGrid>
              <a:tr h="875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Cuyahoga County Resident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Cleveland Resident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9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 Group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Cases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Rate+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Cases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Rate+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8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164">
                <a:tc gridSpan="5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Rates are calculated per 100,000 persons based on 2017 American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Community Survey estimates</a:t>
                      </a:r>
                      <a:endParaRPr lang="en-US" sz="1400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 Data are suppressed with fewer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than 10 cases are observed for confidentiality</a:t>
                      </a:r>
                      <a:endParaRPr lang="en-US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Prevalence (per 100,000 persons) 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2017 Prevalence Rate for Cuyahoga County -&gt; 449.2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2017 Prevalence Rate for Cleveland -&gt; 964.4</a:t>
            </a:r>
          </a:p>
          <a:p>
            <a:pPr marL="605790" lvl="2" indent="-285750">
              <a:buClr>
                <a:schemeClr val="accent1"/>
              </a:buClr>
            </a:pPr>
            <a:r>
              <a:rPr lang="en-US" dirty="0"/>
              <a:t>Prevalence refers to the number of new cases that develop plus existing cases in a population during specific time period.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Incidence (per 100,000 persons)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2017 Incidence Rate for Cuyahoga County -&gt; 12.7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2017 Incidence Rate for Cleveland -&gt; 27.2</a:t>
            </a:r>
          </a:p>
          <a:p>
            <a:pPr lvl="1"/>
            <a:r>
              <a:rPr lang="en-US" dirty="0"/>
              <a:t>Incidence refers to the number of new cases of disease that develop in a population at risk for disease during specific time period.</a:t>
            </a:r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   2017 Incidence Rate for Ohio -&gt; 8.7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900" dirty="0" smtClean="0"/>
              <a:t>*Cuyahoga County population denominator used: 1,248,514</a:t>
            </a:r>
          </a:p>
          <a:p>
            <a:pPr marL="45720" indent="0">
              <a:buNone/>
            </a:pPr>
            <a:r>
              <a:rPr lang="en-US" sz="900" dirty="0" smtClean="0"/>
              <a:t>*City of Cleveland population denominator used: 385,525</a:t>
            </a:r>
          </a:p>
          <a:p>
            <a:pPr marL="45720" indent="0">
              <a:buNone/>
            </a:pPr>
            <a:r>
              <a:rPr lang="en-US" sz="900" dirty="0"/>
              <a:t>(</a:t>
            </a:r>
            <a:r>
              <a:rPr lang="en-US" sz="900" dirty="0" smtClean="0"/>
              <a:t>2017 U.S. Census population </a:t>
            </a:r>
            <a:r>
              <a:rPr lang="en-US" sz="900" dirty="0"/>
              <a:t>estimates) </a:t>
            </a:r>
            <a:endParaRPr lang="en-US" sz="900" dirty="0" smtClean="0"/>
          </a:p>
          <a:p>
            <a:pPr marL="45720" indent="0">
              <a:buNone/>
            </a:pPr>
            <a:r>
              <a:rPr lang="en-US" sz="900" dirty="0" smtClean="0"/>
              <a:t>*Ohio incidence rate calculated using 2017 U.S. Census estimates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and incidence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30"/>
          </a:xfrm>
        </p:spPr>
        <p:txBody>
          <a:bodyPr>
            <a:normAutofit/>
          </a:bodyPr>
          <a:lstStyle/>
          <a:p>
            <a:r>
              <a:rPr lang="en-US" dirty="0" smtClean="0"/>
              <a:t>According </a:t>
            </a:r>
            <a:r>
              <a:rPr lang="en-US" dirty="0"/>
              <a:t>to the HIV/AIDS surveillance records, </a:t>
            </a:r>
            <a:r>
              <a:rPr lang="en-US" b="1" dirty="0"/>
              <a:t>there are </a:t>
            </a:r>
            <a:r>
              <a:rPr lang="en-US" b="1" dirty="0" smtClean="0"/>
              <a:t>5605 </a:t>
            </a:r>
            <a:r>
              <a:rPr lang="en-US" b="1" dirty="0"/>
              <a:t>cases in Cuyahoga County.  Of those cases, </a:t>
            </a:r>
            <a:r>
              <a:rPr lang="en-US" b="1" dirty="0" smtClean="0"/>
              <a:t>3718 </a:t>
            </a:r>
            <a:r>
              <a:rPr lang="en-US" b="1" dirty="0"/>
              <a:t>cases were in </a:t>
            </a:r>
            <a:r>
              <a:rPr lang="en-US" b="1" dirty="0" smtClean="0"/>
              <a:t>Cleveland</a:t>
            </a:r>
            <a:r>
              <a:rPr lang="en-US" dirty="0"/>
              <a:t> </a:t>
            </a:r>
            <a:r>
              <a:rPr lang="en-US" dirty="0" smtClean="0"/>
              <a:t>in 2017.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133481"/>
              </p:ext>
            </p:extLst>
          </p:nvPr>
        </p:nvGraphicFramePr>
        <p:xfrm>
          <a:off x="1600200" y="2590800"/>
          <a:ext cx="567690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7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Diagnosed </a:t>
            </a:r>
            <a:r>
              <a:rPr lang="en-US" dirty="0" err="1" smtClean="0"/>
              <a:t>Hiv</a:t>
            </a:r>
            <a:r>
              <a:rPr lang="en-US" dirty="0" smtClean="0"/>
              <a:t> Cases </a:t>
            </a:r>
            <a:br>
              <a:rPr lang="en-US" dirty="0" smtClean="0"/>
            </a:br>
            <a:r>
              <a:rPr lang="en-US" dirty="0" smtClean="0"/>
              <a:t>in Ages 20-24 yo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99688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96995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*2018 data are preliminary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Diagnosed HIV cases </a:t>
            </a:r>
            <a:br>
              <a:rPr lang="en-US" dirty="0" smtClean="0"/>
            </a:br>
            <a:r>
              <a:rPr lang="en-US" dirty="0" smtClean="0"/>
              <a:t>in 24yo and younger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844844"/>
              </p:ext>
            </p:extLst>
          </p:nvPr>
        </p:nvGraphicFramePr>
        <p:xfrm>
          <a:off x="228600" y="16764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027635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*2018 data are preliminary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D218-5941-422B-94B1-EF3BAA5EE9B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Diagnosed </a:t>
            </a:r>
            <a:r>
              <a:rPr lang="en-US" dirty="0" err="1" smtClean="0"/>
              <a:t>Hiv</a:t>
            </a:r>
            <a:r>
              <a:rPr lang="en-US" dirty="0" smtClean="0"/>
              <a:t> cases in our region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436980"/>
              </p:ext>
            </p:extLst>
          </p:nvPr>
        </p:nvGraphicFramePr>
        <p:xfrm>
          <a:off x="228600" y="17526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1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DPH">
      <a:dk1>
        <a:srgbClr val="CB333B"/>
      </a:dk1>
      <a:lt1>
        <a:srgbClr val="FFFFFF"/>
      </a:lt1>
      <a:dk2>
        <a:srgbClr val="004B87"/>
      </a:dk2>
      <a:lt2>
        <a:srgbClr val="FFFFFF"/>
      </a:lt2>
      <a:accent1>
        <a:srgbClr val="CB333B"/>
      </a:accent1>
      <a:accent2>
        <a:srgbClr val="CB333B"/>
      </a:accent2>
      <a:accent3>
        <a:srgbClr val="FFFFFF"/>
      </a:accent3>
      <a:accent4>
        <a:srgbClr val="004B87"/>
      </a:accent4>
      <a:accent5>
        <a:srgbClr val="A5A5A5"/>
      </a:accent5>
      <a:accent6>
        <a:srgbClr val="CBD6E3"/>
      </a:accent6>
      <a:hlink>
        <a:srgbClr val="CB333B"/>
      </a:hlink>
      <a:folHlink>
        <a:srgbClr val="CB333B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15808</TotalTime>
  <Words>1077</Words>
  <Application>Microsoft Office PowerPoint</Application>
  <PresentationFormat>On-screen Show (4:3)</PresentationFormat>
  <Paragraphs>249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Grid</vt:lpstr>
      <vt:lpstr>2017 HIV/AIDS Epidemiology profile Cleveland/cuyahoga county </vt:lpstr>
      <vt:lpstr>Newly Diagnosed Cases</vt:lpstr>
      <vt:lpstr>2017 Cleveland/Cuyahoga County demographics</vt:lpstr>
      <vt:lpstr>Incidence of HIV Cases by residency</vt:lpstr>
      <vt:lpstr>Prevalence and incidence</vt:lpstr>
      <vt:lpstr>Surveillance records</vt:lpstr>
      <vt:lpstr>Newly Diagnosed Hiv Cases  in Ages 20-24 yo</vt:lpstr>
      <vt:lpstr>Newly Diagnosed HIV cases  in 24yo and younger</vt:lpstr>
      <vt:lpstr>Newly Diagnosed Hiv cases in our region</vt:lpstr>
      <vt:lpstr>Incidence of Hiv cases by municipality, cuyahoga county</vt:lpstr>
      <vt:lpstr>Incidence of HIV Cases by zip code</vt:lpstr>
      <vt:lpstr>Incidence of Hiv cases by neighborhood, cleveland</vt:lpstr>
      <vt:lpstr>Cuyahoga county, risk factors</vt:lpstr>
      <vt:lpstr>Diagnostic facilities</vt:lpstr>
      <vt:lpstr>Persons living with HIV/AIDS</vt:lpstr>
      <vt:lpstr>Persons living with HIV and AIDS in Cuyahoga County</vt:lpstr>
      <vt:lpstr>Other sexually transmitted infections</vt:lpstr>
      <vt:lpstr>Incidence of syphilis by zip code, Cuyahoga county</vt:lpstr>
      <vt:lpstr>New cases of syphilis</vt:lpstr>
      <vt:lpstr>Incidence of chlamydia by zip code, cuyahoga county</vt:lpstr>
      <vt:lpstr>Characteristics of new chlamydia cases by county</vt:lpstr>
      <vt:lpstr>Incidence of gonorrhea by zip code, cuyahoga county</vt:lpstr>
      <vt:lpstr>Characteristics of new gonorrhea cases by county</vt:lpstr>
      <vt:lpstr>Sexual behaviors among youth in Cuyahoga county</vt:lpstr>
      <vt:lpstr>HS Youth risk behavior survey, cuyahoga county, 2009-2017</vt:lpstr>
      <vt:lpstr>HS Youth risk behavior survey, cuyahoga county, 2009-2017</vt:lpstr>
      <vt:lpstr>HS Youth risk behavior survey, cuyahoga county, 2009-2017</vt:lpstr>
      <vt:lpstr>Comments/questions/suggestions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HIV/AIDS Epidemiology profile</dc:title>
  <dc:creator>Sundaram, Vino</dc:creator>
  <cp:lastModifiedBy>Pike Moore, Stephanie N.</cp:lastModifiedBy>
  <cp:revision>174</cp:revision>
  <cp:lastPrinted>2019-04-17T19:03:39Z</cp:lastPrinted>
  <dcterms:created xsi:type="dcterms:W3CDTF">2017-03-16T14:36:28Z</dcterms:created>
  <dcterms:modified xsi:type="dcterms:W3CDTF">2019-05-16T19:05:31Z</dcterms:modified>
</cp:coreProperties>
</file>